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1"/>
  </p:notesMasterIdLst>
  <p:sldIdLst>
    <p:sldId id="256" r:id="rId2"/>
    <p:sldId id="265" r:id="rId3"/>
    <p:sldId id="286" r:id="rId4"/>
    <p:sldId id="289" r:id="rId5"/>
    <p:sldId id="294" r:id="rId6"/>
    <p:sldId id="304" r:id="rId7"/>
    <p:sldId id="303" r:id="rId8"/>
    <p:sldId id="305" r:id="rId9"/>
    <p:sldId id="306" r:id="rId10"/>
    <p:sldId id="307" r:id="rId11"/>
    <p:sldId id="274" r:id="rId12"/>
    <p:sldId id="298" r:id="rId13"/>
    <p:sldId id="275" r:id="rId14"/>
    <p:sldId id="278" r:id="rId15"/>
    <p:sldId id="279" r:id="rId16"/>
    <p:sldId id="272" r:id="rId17"/>
    <p:sldId id="276" r:id="rId18"/>
    <p:sldId id="300" r:id="rId19"/>
    <p:sldId id="293" r:id="rId20"/>
    <p:sldId id="267" r:id="rId21"/>
    <p:sldId id="281" r:id="rId22"/>
    <p:sldId id="277" r:id="rId23"/>
    <p:sldId id="273" r:id="rId24"/>
    <p:sldId id="301" r:id="rId25"/>
    <p:sldId id="260" r:id="rId26"/>
    <p:sldId id="262" r:id="rId27"/>
    <p:sldId id="261" r:id="rId28"/>
    <p:sldId id="268"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 id="294"/>
          </p14:sldIdLst>
        </p14:section>
        <p14:section name="Introduction" id="{5D649C8A-B8F3-4543-B2B6-D3D0B298A585}">
          <p14:sldIdLst>
            <p14:sldId id="304"/>
            <p14:sldId id="303"/>
            <p14:sldId id="305"/>
            <p14:sldId id="306"/>
          </p14:sldIdLst>
        </p14:section>
        <p14:section name="Design Philosophy" id="{5FE19C35-5630-BF48-B445-6BE4FFFFF06A}">
          <p14:sldIdLst>
            <p14:sldId id="307"/>
            <p14:sldId id="274"/>
            <p14:sldId id="298"/>
            <p14:sldId id="275"/>
            <p14:sldId id="278"/>
            <p14:sldId id="279"/>
            <p14:sldId id="272"/>
            <p14:sldId id="276"/>
            <p14:sldId id="300"/>
            <p14:sldId id="293"/>
          </p14:sldIdLst>
        </p14:section>
        <p14:section name="Architecture" id="{75AC119B-228B-3340-B890-835A4AFCBB01}">
          <p14:sldIdLst>
            <p14:sldId id="267"/>
            <p14:sldId id="281"/>
            <p14:sldId id="277"/>
            <p14:sldId id="273"/>
          </p14:sldIdLst>
        </p14:section>
        <p14:section name="Conclusion" id="{23E49AB8-53DB-BA4D-9791-0687753423C9}">
          <p14:sldIdLst>
            <p14:sldId id="301"/>
            <p14:sldId id="260"/>
            <p14:sldId id="262"/>
            <p14:sldId id="261"/>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5"/>
    <p:restoredTop sz="81433"/>
  </p:normalViewPr>
  <p:slideViewPr>
    <p:cSldViewPr snapToGrid="0" snapToObjects="1">
      <p:cViewPr>
        <p:scale>
          <a:sx n="79" d="100"/>
          <a:sy n="79" d="100"/>
        </p:scale>
        <p:origin x="648" y="448"/>
      </p:cViewPr>
      <p:guideLst>
        <p:guide orient="horz" pos="2160"/>
        <p:guide pos="3840"/>
      </p:guideLst>
    </p:cSldViewPr>
  </p:slideViewPr>
  <p:outlineViewPr>
    <p:cViewPr>
      <p:scale>
        <a:sx n="33" d="100"/>
        <a:sy n="33" d="100"/>
      </p:scale>
      <p:origin x="0" y="0"/>
    </p:cViewPr>
  </p:outlineViewPr>
  <p:notesTextViewPr>
    <p:cViewPr>
      <p:scale>
        <a:sx n="190" d="100"/>
        <a:sy n="19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commentAuthors" Target="commentAuthor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a:t>
          </a:r>
          <a:r>
            <a:rPr lang="en-US" sz="1600" dirty="0" smtClean="0"/>
            <a:t>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a:t>
          </a:r>
          <a:r>
            <a:rPr lang="en-US" sz="1600" dirty="0" smtClean="0"/>
            <a:t>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endParaRPr lang="en-US" sz="1600" baseline="0" dirty="0" smtClean="0"/>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a:t>
          </a:r>
          <a:r>
            <a:rPr lang="en-US" sz="1600" dirty="0" smtClean="0"/>
            <a:t>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a:t>
          </a:r>
          <a:r>
            <a:rPr lang="en-US" sz="1600" dirty="0" smtClean="0"/>
            <a:t>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a:t>
          </a:r>
          <a:r>
            <a:rPr lang="en-US" sz="1600" dirty="0" smtClean="0"/>
            <a:t>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8A757E8A-9289-9443-A21D-A87227FCC79F}" srcId="{9277C71B-1511-EA4D-98AA-F0B32F73C270}" destId="{E556D638-B36A-3A41-8835-1231FC4EB1A3}" srcOrd="3" destOrd="0" parTransId="{16EE634B-922E-EB46-8C74-765A70904ED3}" sibTransId="{5DDFA6A1-2A8E-0B44-9ACF-8617B9F7A426}"/>
    <dgm:cxn modelId="{3B6E6857-96E7-3241-B782-C7212EE4670F}" type="presOf" srcId="{41A490A2-519D-AF44-A671-21645CF6D3B6}" destId="{7468C0D4-6AA2-5642-A2A6-50F3BE782236}" srcOrd="0" destOrd="0" presId="urn:microsoft.com/office/officeart/2005/8/layout/hProcess11"/>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a:t>
          </a:r>
          <a:r>
            <a:rPr lang="en-US" sz="1600" kern="1200" dirty="0" smtClean="0"/>
            <a:t>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a:t>
          </a:r>
          <a:r>
            <a:rPr lang="en-US" sz="1600" kern="1200" dirty="0" smtClean="0"/>
            <a:t>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a:t>
          </a:r>
          <a:r>
            <a:rPr lang="en-US" sz="1600" kern="1200" dirty="0" smtClean="0"/>
            <a:t>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a:t>
          </a:r>
          <a:r>
            <a:rPr lang="en-US" sz="1600" kern="1200" dirty="0" smtClean="0"/>
            <a:t>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a:t>
          </a:r>
          <a:r>
            <a:rPr lang="en-US" sz="1600" kern="1200" dirty="0" smtClean="0"/>
            <a:t>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endParaRPr lang="en-US" sz="1600" kern="1200" baseline="0" dirty="0" smtClean="0"/>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2/24/16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Professor of Biochemistry, NYU School of Medicine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=nFuH4MMAAAAJ&amp;hl=</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smtClean="0"/>
              <a:t>Details</a:t>
            </a:r>
            <a:r>
              <a:rPr lang="en-US" baseline="0" dirty="0" smtClean="0"/>
              <a:t> as much as possible</a:t>
            </a:r>
            <a:r>
              <a:rPr lang="en-US" dirty="0" smtClean="0"/>
              <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a:p>
            <a:r>
              <a:rPr lang="en-US" baseline="0" dirty="0" smtClean="0"/>
              <a:t>Senior record - https://</a:t>
            </a:r>
            <a:r>
              <a:rPr lang="en-US" baseline="0" dirty="0" err="1" smtClean="0"/>
              <a:t>scholar.google.com</a:t>
            </a:r>
            <a:r>
              <a:rPr lang="en-US" baseline="0" dirty="0" smtClean="0"/>
              <a:t>/</a:t>
            </a:r>
            <a:r>
              <a:rPr lang="en-US" baseline="0" dirty="0" err="1" smtClean="0"/>
              <a:t>citations?user</a:t>
            </a:r>
            <a:r>
              <a:rPr lang="en-US" baseline="0" dirty="0" smtClean="0"/>
              <a:t>=gRptb5UAAAAJ&amp;hl=</a:t>
            </a:r>
            <a:r>
              <a:rPr lang="en-US" baseline="0" dirty="0" err="1" smtClean="0"/>
              <a:t>en&amp;oe</a:t>
            </a:r>
            <a:r>
              <a:rPr lang="en-US" baseline="0" dirty="0" smtClean="0"/>
              <a:t>=ASCII (Oxford)</a:t>
            </a:r>
          </a:p>
          <a:p>
            <a:r>
              <a:rPr lang="en-US" baseline="0" dirty="0" smtClean="0"/>
              <a:t>Junior record - </a:t>
            </a:r>
            <a:r>
              <a:rPr lang="en-US" sz="1200" b="0" i="0" kern="1200" dirty="0" smtClean="0">
                <a:solidFill>
                  <a:schemeClr val="tx1"/>
                </a:solidFill>
                <a:effectLst/>
                <a:latin typeface="+mn-lt"/>
                <a:ea typeface="+mn-ea"/>
                <a:cs typeface="+mn-cs"/>
              </a:rPr>
              <a:t>Alexander V </a:t>
            </a:r>
            <a:r>
              <a:rPr lang="en-US" sz="1200" b="0" i="0" kern="1200" dirty="0" err="1" smtClean="0">
                <a:solidFill>
                  <a:schemeClr val="tx1"/>
                </a:solidFill>
                <a:effectLst/>
                <a:latin typeface="+mn-lt"/>
                <a:ea typeface="+mn-ea"/>
                <a:cs typeface="+mn-cs"/>
              </a:rPr>
              <a:t>Mamonov</a:t>
            </a:r>
            <a:r>
              <a:rPr lang="en-US" sz="1200" b="0" i="0" kern="1200" dirty="0" smtClean="0">
                <a:solidFill>
                  <a:schemeClr val="tx1"/>
                </a:solidFill>
                <a:effectLst/>
                <a:latin typeface="+mn-lt"/>
                <a:ea typeface="+mn-ea"/>
                <a:cs typeface="+mn-cs"/>
              </a:rPr>
              <a:t> -https://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GJkXDKsAAAAJ&amp;hl</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 (U of H)</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2/24/16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2/24/16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scholarplot.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45.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8.xml.rels><?xml version="1.0" encoding="UTF-8" standalone="yes"?>
<Relationships xmlns="http://schemas.openxmlformats.org/package/2006/relationships"><Relationship Id="rId11" Type="http://schemas.openxmlformats.org/officeDocument/2006/relationships/image" Target="../media/image54.tiff"/><Relationship Id="rId12" Type="http://schemas.openxmlformats.org/officeDocument/2006/relationships/image" Target="../media/image55.tiff"/><Relationship Id="rId13" Type="http://schemas.openxmlformats.org/officeDocument/2006/relationships/image" Target="../media/image56.tiff"/><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6.tiff"/><Relationship Id="rId4" Type="http://schemas.openxmlformats.org/officeDocument/2006/relationships/image" Target="../media/image47.tiff"/><Relationship Id="rId5" Type="http://schemas.openxmlformats.org/officeDocument/2006/relationships/image" Target="../media/image48.tiff"/><Relationship Id="rId6" Type="http://schemas.openxmlformats.org/officeDocument/2006/relationships/image" Target="../media/image49.tiff"/><Relationship Id="rId7" Type="http://schemas.openxmlformats.org/officeDocument/2006/relationships/image" Target="../media/image50.tiff"/><Relationship Id="rId8" Type="http://schemas.openxmlformats.org/officeDocument/2006/relationships/image" Target="../media/image51.tiff"/><Relationship Id="rId9" Type="http://schemas.openxmlformats.org/officeDocument/2006/relationships/image" Target="../media/image52.tiff"/><Relationship Id="rId10" Type="http://schemas.openxmlformats.org/officeDocument/2006/relationships/image" Target="../media/image5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b="1"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a:t>
            </a:r>
            <a:r>
              <a:rPr lang="en-US" dirty="0" smtClean="0"/>
              <a:t>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mc:Choice xmlns:p14="http://schemas.microsoft.com/office/powerpoint/2010/main" Requires="p14">
      <p:transition p14:dur="0" advTm="6550"/>
    </mc:Choice>
    <mc:Fallback>
      <p:transition advTm="655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25992"/>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34736"/>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22715"/>
            <a:ext cx="2747231" cy="1373951"/>
            <a:chOff x="7197453" y="2391102"/>
            <a:chExt cx="2747231" cy="1373951"/>
          </a:xfrm>
          <a:solidFill>
            <a:schemeClr val="tx1"/>
          </a:solidFill>
        </p:grpSpPr>
        <p:pic>
          <p:nvPicPr>
            <p:cNvPr id="76" name="Picture 75"/>
            <p:cNvPicPr>
              <a:picLocks noChangeAspect="1"/>
            </p:cNvPicPr>
            <p:nvPr/>
          </p:nvPicPr>
          <p:blipFill>
            <a:blip r:embed="rId9"/>
            <a:stretch>
              <a:fillRect/>
            </a:stretch>
          </p:blipFill>
          <p:spPr>
            <a:xfrm>
              <a:off x="8364633" y="2394277"/>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91102"/>
              <a:ext cx="1113905" cy="1371804"/>
            </a:xfrm>
            <a:prstGeom prst="rect">
              <a:avLst/>
            </a:prstGeom>
            <a:grpFill/>
            <a:ln w="57150">
              <a:solidFill>
                <a:schemeClr val="tx1"/>
              </a:solidFill>
            </a:ln>
          </p:spPr>
        </p:pic>
      </p:gr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a:t>
              </a:r>
              <a:r>
                <a:rPr lang="en-US" sz="2000" dirty="0" smtClean="0"/>
                <a:t>Google </a:t>
              </a:r>
              <a:r>
                <a:rPr lang="en-US" sz="2000" dirty="0" smtClean="0"/>
                <a:t>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36817"/>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a:t>
              </a:r>
              <a:r>
                <a:rPr lang="en-US" sz="2000" dirty="0" smtClean="0"/>
                <a:t>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494722"/>
            <a:chOff x="3621926" y="1869853"/>
            <a:chExt cx="7731874" cy="4494722"/>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25390"/>
              <a:chOff x="3547703" y="2239185"/>
              <a:chExt cx="7629968" cy="4125390"/>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47703" y="4226447"/>
                <a:ext cx="7629968" cy="2138128"/>
              </a:xfrm>
              <a:prstGeom prst="rect">
                <a:avLst/>
              </a:prstGeom>
            </p:spPr>
          </p:pic>
        </p:grpSp>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a:t>
            </a:r>
            <a:r>
              <a:rPr lang="en-US" dirty="0" smtClean="0"/>
              <a:t>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236" y="2530178"/>
            <a:ext cx="10671328" cy="3905706"/>
          </a:xfrm>
          <a:prstGeom prst="rect">
            <a:avLst/>
          </a:prstGeom>
        </p:spPr>
      </p:pic>
    </p:spTree>
    <p:extLst>
      <p:ext uri="{BB962C8B-B14F-4D97-AF65-F5344CB8AC3E}">
        <p14:creationId xmlns:p14="http://schemas.microsoft.com/office/powerpoint/2010/main" val="1614182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endParaRPr lang="en-US" dirty="0" smtClean="0"/>
          </a:p>
          <a:p>
            <a:endParaRPr lang="en-US" dirty="0" smtClean="0"/>
          </a:p>
          <a:p>
            <a:r>
              <a:rPr lang="en-US" dirty="0" smtClean="0"/>
              <a:t>Disk </a:t>
            </a:r>
            <a:r>
              <a:rPr lang="en-US" dirty="0" smtClean="0"/>
              <a:t>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825625"/>
            <a:ext cx="4785465" cy="20770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003613" y="4099906"/>
            <a:ext cx="3005763" cy="2085833"/>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Tree>
    <p:extLst>
      <p:ext uri="{BB962C8B-B14F-4D97-AF65-F5344CB8AC3E}">
        <p14:creationId xmlns:p14="http://schemas.microsoft.com/office/powerpoint/2010/main" val="1307500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linds(horizontal)">
                                      <p:cBhvr>
                                        <p:cTn id="14" dur="1000"/>
                                        <p:tgtEl>
                                          <p:spTgt spid="16"/>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8" name="Group 7"/>
          <p:cNvGrpSpPr/>
          <p:nvPr/>
        </p:nvGrpSpPr>
        <p:grpSpPr>
          <a:xfrm>
            <a:off x="7677304" y="2153252"/>
            <a:ext cx="1187107" cy="4311868"/>
            <a:chOff x="7677304" y="1780032"/>
            <a:chExt cx="1187107" cy="431186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77304" y="1780032"/>
              <a:ext cx="1187107" cy="3882008"/>
            </a:xfrm>
            <a:prstGeom prst="rect">
              <a:avLst/>
            </a:prstGeom>
          </p:spPr>
        </p:pic>
        <p:sp>
          <p:nvSpPr>
            <p:cNvPr id="4" name="TextBox 3"/>
            <p:cNvSpPr txBox="1"/>
            <p:nvPr/>
          </p:nvSpPr>
          <p:spPr>
            <a:xfrm>
              <a:off x="8127147" y="5782028"/>
              <a:ext cx="287420" cy="309872"/>
            </a:xfrm>
            <a:prstGeom prst="rect">
              <a:avLst/>
            </a:prstGeom>
            <a:noFill/>
          </p:spPr>
          <p:txBody>
            <a:bodyPr wrap="square" rtlCol="0">
              <a:spAutoFit/>
            </a:bodyPr>
            <a:lstStyle/>
            <a:p>
              <a:r>
                <a:rPr lang="en-US" dirty="0" smtClean="0"/>
                <a:t>A</a:t>
              </a:r>
              <a:endParaRPr lang="en-US" dirty="0"/>
            </a:p>
          </p:txBody>
        </p:sp>
      </p:grpSp>
      <p:grpSp>
        <p:nvGrpSpPr>
          <p:cNvPr id="9" name="Group 8"/>
          <p:cNvGrpSpPr/>
          <p:nvPr/>
        </p:nvGrpSpPr>
        <p:grpSpPr>
          <a:xfrm>
            <a:off x="9089320" y="2153254"/>
            <a:ext cx="1187107" cy="4298921"/>
            <a:chOff x="9089320" y="1780034"/>
            <a:chExt cx="1187107" cy="4298921"/>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89320" y="1780034"/>
              <a:ext cx="1187107" cy="3882008"/>
            </a:xfrm>
            <a:prstGeom prst="rect">
              <a:avLst/>
            </a:prstGeom>
          </p:spPr>
        </p:pic>
        <p:sp>
          <p:nvSpPr>
            <p:cNvPr id="11" name="TextBox 10"/>
            <p:cNvSpPr txBox="1"/>
            <p:nvPr/>
          </p:nvSpPr>
          <p:spPr>
            <a:xfrm>
              <a:off x="9548245" y="5769083"/>
              <a:ext cx="269256" cy="309872"/>
            </a:xfrm>
            <a:prstGeom prst="rect">
              <a:avLst/>
            </a:prstGeom>
            <a:noFill/>
          </p:spPr>
          <p:txBody>
            <a:bodyPr wrap="none" rtlCol="0">
              <a:spAutoFit/>
            </a:bodyPr>
            <a:lstStyle/>
            <a:p>
              <a:r>
                <a:rPr lang="en-US" dirty="0"/>
                <a:t>B</a:t>
              </a:r>
            </a:p>
          </p:txBody>
        </p:sp>
      </p:grpSp>
      <p:grpSp>
        <p:nvGrpSpPr>
          <p:cNvPr id="10" name="Group 9"/>
          <p:cNvGrpSpPr/>
          <p:nvPr/>
        </p:nvGrpSpPr>
        <p:grpSpPr>
          <a:xfrm>
            <a:off x="10487323" y="2153252"/>
            <a:ext cx="1187107" cy="4298923"/>
            <a:chOff x="10487323" y="1780032"/>
            <a:chExt cx="1187107" cy="4298923"/>
          </a:xfrm>
        </p:grpSpPr>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487323" y="1780032"/>
              <a:ext cx="1187107" cy="3882008"/>
            </a:xfrm>
            <a:prstGeom prst="rect">
              <a:avLst/>
            </a:prstGeom>
          </p:spPr>
        </p:pic>
        <p:sp>
          <p:nvSpPr>
            <p:cNvPr id="12" name="TextBox 11"/>
            <p:cNvSpPr txBox="1"/>
            <p:nvPr/>
          </p:nvSpPr>
          <p:spPr>
            <a:xfrm>
              <a:off x="10942214" y="5769083"/>
              <a:ext cx="277325" cy="30987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linds(horizontal)">
                                      <p:cBhvr>
                                        <p:cTn id="28" dur="500"/>
                                        <p:tgtEl>
                                          <p:spTgt spid="3">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t>
            </a:r>
            <a:r>
              <a:rPr lang="en-US" dirty="0" smtClean="0"/>
              <a:t>Methods - Funding</a:t>
            </a:r>
            <a:endParaRPr lang="en-US" dirty="0"/>
          </a:p>
        </p:txBody>
      </p:sp>
      <p:sp>
        <p:nvSpPr>
          <p:cNvPr id="3" name="Content Placeholder 2"/>
          <p:cNvSpPr>
            <a:spLocks noGrp="1"/>
          </p:cNvSpPr>
          <p:nvPr>
            <p:ph idx="1"/>
          </p:nvPr>
        </p:nvSpPr>
        <p:spPr>
          <a:xfrm>
            <a:off x="1120000" y="1776961"/>
            <a:ext cx="10233800" cy="4351338"/>
          </a:xfrm>
        </p:spPr>
        <p:txBody>
          <a:bodyPr>
            <a:normAutofit/>
          </a:bodyPr>
          <a:lstStyle/>
          <a:p>
            <a:r>
              <a:rPr lang="en-US" sz="2400" dirty="0" smtClean="0"/>
              <a:t>Funding data for NSF, NIH, NASA</a:t>
            </a:r>
          </a:p>
          <a:p>
            <a:pPr lvl="1"/>
            <a:r>
              <a:rPr lang="en-US" sz="1800" dirty="0"/>
              <a:t>NSF: FY 1985 - FY 2013 (29 years, 312,311 rows, 10,769/year)</a:t>
            </a:r>
          </a:p>
          <a:p>
            <a:pPr lvl="1"/>
            <a:r>
              <a:rPr lang="en-US" sz="1800" dirty="0"/>
              <a:t>NIH: FY 2000 - FY 2013 (14 years, 777,657 rows, 55,456/year)</a:t>
            </a:r>
          </a:p>
          <a:p>
            <a:pPr lvl="1"/>
            <a:r>
              <a:rPr lang="en-US" sz="1800" dirty="0"/>
              <a:t>NASA: FY 2007 - FY 2015 (9 years, 16,670 rows, 1,852/year)</a:t>
            </a:r>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40012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4001210"/>
            <a:ext cx="8778240" cy="2794359"/>
          </a:xfrm>
          <a:prstGeom prst="rect">
            <a:avLst/>
          </a:prstGeom>
        </p:spPr>
      </p:pic>
    </p:spTree>
    <p:extLst>
      <p:ext uri="{BB962C8B-B14F-4D97-AF65-F5344CB8AC3E}">
        <p14:creationId xmlns:p14="http://schemas.microsoft.com/office/powerpoint/2010/main" val="1450676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t>
            </a:r>
            <a:r>
              <a:rPr lang="en-US" dirty="0" smtClean="0"/>
              <a:t>Methods – Team Science</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pPr>
              <a:buFont typeface="Wingdings" charset="2"/>
              <a:buChar char="ü"/>
            </a:pPr>
            <a:r>
              <a:rPr lang="en-US" dirty="0"/>
              <a:t>GOAL </a:t>
            </a:r>
            <a:r>
              <a:rPr lang="en-US" sz="3600" dirty="0"/>
              <a:t>1</a:t>
            </a:r>
            <a:r>
              <a:rPr lang="en-US" dirty="0"/>
              <a:t>: Articulate a clear, comprehensive, and measurable performance evaluation scheme for academics</a:t>
            </a:r>
          </a:p>
          <a:p>
            <a:pPr lvl="1"/>
            <a:r>
              <a:rPr lang="en-US" dirty="0"/>
              <a:t>The scheme should reveal causal </a:t>
            </a:r>
            <a:r>
              <a:rPr lang="en-US" dirty="0" smtClean="0"/>
              <a:t>relationships </a:t>
            </a:r>
            <a:r>
              <a:rPr lang="en-US" dirty="0"/>
              <a:t>among merit </a:t>
            </a:r>
            <a:r>
              <a:rPr lang="en-US" dirty="0" smtClean="0"/>
              <a:t>criteria</a:t>
            </a:r>
          </a:p>
          <a:p>
            <a:pPr lvl="2"/>
            <a:r>
              <a:rPr lang="en-US" dirty="0" smtClean="0"/>
              <a:t>Funding + pre-production credit + post-production credit</a:t>
            </a:r>
            <a:endParaRPr lang="en-US" dirty="0"/>
          </a:p>
          <a:p>
            <a:pPr lvl="1"/>
            <a:r>
              <a:rPr lang="en-US" dirty="0"/>
              <a:t>The scheme should be scale </a:t>
            </a:r>
            <a:r>
              <a:rPr lang="en-US" dirty="0" smtClean="0"/>
              <a:t>invariant</a:t>
            </a:r>
          </a:p>
          <a:p>
            <a:pPr lvl="2"/>
            <a:r>
              <a:rPr lang="en-US" dirty="0" smtClean="0"/>
              <a:t>Individual or Department or College (composite personhood</a:t>
            </a:r>
            <a:r>
              <a:rPr lang="en-US" dirty="0" smtClean="0"/>
              <a:t>)</a:t>
            </a:r>
          </a:p>
          <a:p>
            <a:pPr lvl="2"/>
            <a:endParaRPr lang="en-US" sz="2100" dirty="0" smtClean="0"/>
          </a:p>
          <a:p>
            <a:pPr>
              <a:buFont typeface="Wingdings" charset="2"/>
              <a:buChar char="ü"/>
            </a:pPr>
            <a:r>
              <a:rPr lang="en-US" dirty="0" smtClean="0"/>
              <a:t>GOAL </a:t>
            </a:r>
            <a:r>
              <a:rPr lang="en-US" sz="3600" dirty="0"/>
              <a:t>2</a:t>
            </a:r>
            <a:r>
              <a:rPr lang="en-US" dirty="0"/>
              <a:t>: Design a visualization to bring the said performance evaluation scheme to </a:t>
            </a:r>
            <a:r>
              <a:rPr lang="en-US" dirty="0" smtClean="0"/>
              <a:t>life</a:t>
            </a:r>
          </a:p>
          <a:p>
            <a:pPr lvl="1"/>
            <a:r>
              <a:rPr lang="en-US" dirty="0" smtClean="0"/>
              <a:t>Scholar Plot is good for individuals</a:t>
            </a:r>
          </a:p>
          <a:p>
            <a:pPr lvl="1"/>
            <a:r>
              <a:rPr lang="en-US" dirty="0" smtClean="0"/>
              <a:t>Not scalable to </a:t>
            </a:r>
            <a:r>
              <a:rPr lang="en-US" dirty="0" smtClean="0"/>
              <a:t>groups</a:t>
            </a:r>
          </a:p>
          <a:p>
            <a:pPr lvl="1"/>
            <a:endParaRPr lang="en-US" sz="2100" dirty="0" smtClean="0"/>
          </a:p>
          <a:p>
            <a:pPr>
              <a:buFont typeface="Wingdings" charset="2"/>
              <a:buChar char="ü"/>
            </a:pPr>
            <a:r>
              <a:rPr lang="en-US" dirty="0" smtClean="0"/>
              <a:t>GOAL </a:t>
            </a:r>
            <a:r>
              <a:rPr lang="en-US" sz="3600" dirty="0"/>
              <a:t>3</a:t>
            </a:r>
            <a:r>
              <a:rPr lang="en-US" dirty="0"/>
              <a:t>: Implement and test the said visualization, drawing from actual public </a:t>
            </a:r>
            <a:r>
              <a:rPr lang="en-US" dirty="0" smtClean="0"/>
              <a:t>data</a:t>
            </a:r>
          </a:p>
          <a:p>
            <a:pPr lvl="1"/>
            <a:r>
              <a:rPr lang="en-US" dirty="0" smtClean="0"/>
              <a:t>Scholar Plot draws from Google Scholar, Thompson Reuters, and </a:t>
            </a:r>
            <a:r>
              <a:rPr lang="en-US" dirty="0" err="1" smtClean="0"/>
              <a:t>OpenGov</a:t>
            </a:r>
            <a:endParaRPr lang="en-US" dirty="0" smtClean="0"/>
          </a:p>
          <a:p>
            <a:pPr lvl="1"/>
            <a:r>
              <a:rPr lang="en-US" dirty="0" smtClean="0"/>
              <a:t>It is a public product working flawlessly! (</a:t>
            </a:r>
            <a:r>
              <a:rPr lang="en-US" dirty="0" err="1" smtClean="0"/>
              <a:t>scholarplot.com</a:t>
            </a:r>
            <a:r>
              <a:rPr lang="en-US" dirty="0" smtClean="0"/>
              <a:t>)</a:t>
            </a:r>
          </a:p>
          <a:p>
            <a:pPr lvl="1"/>
            <a:r>
              <a:rPr lang="en-US" dirty="0" smtClean="0"/>
              <a:t>Scaling interface is still </a:t>
            </a:r>
            <a:r>
              <a:rPr lang="en-US" dirty="0" smtClean="0"/>
              <a:t>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a:t>
            </a:r>
            <a:r>
              <a:rPr lang="en-US" dirty="0" smtClean="0"/>
              <a:t>mic Garden</a:t>
            </a:r>
          </a:p>
          <a:p>
            <a:pPr lvl="1"/>
            <a:r>
              <a:rPr lang="en-US" sz="2400" dirty="0" smtClean="0"/>
              <a:t>Scalable visual interface</a:t>
            </a:r>
          </a:p>
          <a:p>
            <a:pPr lvl="2"/>
            <a:r>
              <a:rPr lang="en-US" sz="2000" dirty="0" smtClean="0"/>
              <a:t>Front-end to Scholar Plot, Department Plot, College Plot</a:t>
            </a:r>
            <a:endParaRPr lang="en-US" sz="20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p:cNvCxnSpPr>
            <a:stCxn id="8" idx="0"/>
          </p:cNvCxnSpPr>
          <p:nvPr/>
        </p:nvCxnSpPr>
        <p:spPr>
          <a:xfrm flipH="1" flipV="1">
            <a:off x="9198429" y="3655438"/>
            <a:ext cx="602176" cy="237698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3522949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4" y="5192835"/>
            <a:ext cx="3169722"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dirty="0" err="1">
                <a:solidFill>
                  <a:schemeClr val="bg1">
                    <a:lumMod val="50000"/>
                    <a:lumOff val="50000"/>
                  </a:schemeClr>
                </a:solidFill>
              </a:rPr>
              <a:t>SubjectBook</a:t>
            </a:r>
            <a:r>
              <a:rPr lang="en-US" sz="1000" dirty="0">
                <a:solidFill>
                  <a:schemeClr val="bg1">
                    <a:lumMod val="50000"/>
                    <a:lumOff val="50000"/>
                  </a:schemeClr>
                </a:solidFill>
              </a:rPr>
              <a:t>: Web-based Visualization Of Multimodal Affective Datasets", ACM Human Factors in Computing Systems, CHI 2016, San Jose, CA</a:t>
            </a:r>
            <a:endParaRPr lang="en-US" sz="1000" dirty="0">
              <a:solidFill>
                <a:schemeClr val="bg1">
                  <a:lumMod val="50000"/>
                  <a:lumOff val="50000"/>
                </a:schemeClr>
              </a:solidFill>
            </a:endParaRPr>
          </a:p>
        </p:txBody>
      </p:sp>
      <p:sp>
        <p:nvSpPr>
          <p:cNvPr id="8" name="TextBox 7"/>
          <p:cNvSpPr txBox="1"/>
          <p:nvPr/>
        </p:nvSpPr>
        <p:spPr>
          <a:xfrm>
            <a:off x="8215744" y="6032421"/>
            <a:ext cx="3169722"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"Dissecting Scholarly Patterns in Biology and Computer Science", The Science of Team Science,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endParaRPr lang="en-US" sz="1000" dirty="0">
              <a:solidFill>
                <a:schemeClr val="bg1">
                  <a:lumMod val="50000"/>
                  <a:lumOff val="50000"/>
                </a:schemeClr>
              </a:solidFill>
            </a:endParaRPr>
          </a:p>
        </p:txBody>
      </p:sp>
      <p:sp>
        <p:nvSpPr>
          <p:cNvPr id="9" name="TextBox 8"/>
          <p:cNvSpPr txBox="1"/>
          <p:nvPr/>
        </p:nvSpPr>
        <p:spPr>
          <a:xfrm>
            <a:off x="4520044" y="5177437"/>
            <a:ext cx="3605068"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"Information Visualization in Affective User Studies", The IEEE Visual Analytics Science and Technology, IEEE Information Visualization, and IEEE Scientific Visualization, VIS 2014, Paris, France</a:t>
            </a:r>
            <a:endParaRPr lang="en-US" sz="1000" dirty="0">
              <a:solidFill>
                <a:schemeClr val="bg1">
                  <a:lumMod val="50000"/>
                  <a:lumOff val="50000"/>
                </a:schemeClr>
              </a:solidFill>
            </a:endParaRPr>
          </a:p>
        </p:txBody>
      </p:sp>
      <p:sp>
        <p:nvSpPr>
          <p:cNvPr id="10" name="TextBox 9"/>
          <p:cNvSpPr txBox="1"/>
          <p:nvPr/>
        </p:nvSpPr>
        <p:spPr>
          <a:xfrm>
            <a:off x="4520044" y="6032421"/>
            <a:ext cx="3605068"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"Interfacing Information in Affective User Studies", The 2014 ACM International Joint Conference on Pervasive and Ubiquitous Computing,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endParaRPr lang="en-US" sz="1000" dirty="0">
              <a:solidFill>
                <a:schemeClr val="bg1">
                  <a:lumMod val="50000"/>
                  <a:lumOff val="50000"/>
                </a:schemeClr>
              </a:solidFill>
            </a:endParaRPr>
          </a:p>
        </p:txBody>
      </p:sp>
      <p:sp>
        <p:nvSpPr>
          <p:cNvPr id="11" name="TextBox 10"/>
          <p:cNvSpPr txBox="1"/>
          <p:nvPr/>
        </p:nvSpPr>
        <p:spPr>
          <a:xfrm>
            <a:off x="644234" y="6032420"/>
            <a:ext cx="3785177" cy="7209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"Enhancing Mobile Security with Continuous Authentication Based on Touchscreen Gestures", The twelfth annual IEEE Conference on Technologies for Homeland Security, HST 2012, Waltham, MA</a:t>
            </a:r>
            <a:endParaRPr lang="en-US" sz="1000" dirty="0">
              <a:solidFill>
                <a:schemeClr val="bg1">
                  <a:lumMod val="50000"/>
                  <a:lumOff val="50000"/>
                </a:schemeClr>
              </a:solidFill>
            </a:endParaRPr>
          </a:p>
        </p:txBody>
      </p:sp>
      <p:sp>
        <p:nvSpPr>
          <p:cNvPr id="12" name="TextBox 11"/>
          <p:cNvSpPr txBox="1"/>
          <p:nvPr/>
        </p:nvSpPr>
        <p:spPr>
          <a:xfrm>
            <a:off x="644235" y="5177437"/>
            <a:ext cx="3785176"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"Acceleration of Bulk Memory Operations in a Heterogeneous Multicore Architecture", 21st International Conference on Parallel Architectures and Compilation Techniques,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8215744" y="1029436"/>
            <a:ext cx="3719513" cy="1169550"/>
          </a:xfrm>
          <a:prstGeom prst="rect">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r>
              <a:rPr lang="en-US" sz="1000" b="1" dirty="0" smtClean="0">
                <a:solidFill>
                  <a:schemeClr val="bg1"/>
                </a:solidFill>
              </a:rPr>
              <a:t>K </a:t>
            </a:r>
            <a:r>
              <a:rPr lang="en-US" sz="1000" b="1" dirty="0">
                <a:solidFill>
                  <a:schemeClr val="bg1"/>
                </a:solidFill>
              </a:rPr>
              <a:t>Kwon</a:t>
            </a:r>
            <a:r>
              <a:rPr lang="en-US" sz="1000" dirty="0">
                <a:solidFill>
                  <a:schemeClr val="bg1">
                    <a:lumMod val="50000"/>
                    <a:lumOff val="50000"/>
                  </a:schemeClr>
                </a:solidFill>
              </a:rPr>
              <a:t>, "Design Principles: Information Visualization in User Studies", Proceedings of the 2015 US-Korea Conference on Science, Technology and Entrepreneurship, UKC 2015 Atlanta, </a:t>
            </a:r>
            <a:r>
              <a:rPr lang="en-US" sz="1000" dirty="0" smtClean="0">
                <a:solidFill>
                  <a:schemeClr val="bg1">
                    <a:lumMod val="50000"/>
                    <a:lumOff val="50000"/>
                  </a:schemeClr>
                </a:solidFill>
              </a:rPr>
              <a:t>GA</a:t>
            </a:r>
          </a:p>
          <a:p>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a:t>
            </a:r>
            <a:r>
              <a:rPr lang="en-US" sz="1000" dirty="0">
                <a:solidFill>
                  <a:schemeClr val="bg1">
                    <a:lumMod val="50000"/>
                    <a:lumOff val="50000"/>
                  </a:schemeClr>
                </a:solidFill>
              </a:rPr>
              <a:t>"Interfacing Information with Mixed Methods", Proceedings of the 2014 US-Korea Conference on Science, Technology and Entrepreneurship, UKC 2014 San Francisco, </a:t>
            </a:r>
            <a:r>
              <a:rPr lang="en-US" sz="1000" dirty="0" smtClean="0">
                <a:solidFill>
                  <a:schemeClr val="bg1">
                    <a:lumMod val="50000"/>
                    <a:lumOff val="50000"/>
                  </a:schemeClr>
                </a:solidFill>
              </a:rPr>
              <a:t>CA</a:t>
            </a:r>
            <a:endParaRPr lang="en-US" sz="1000" dirty="0">
              <a:solidFill>
                <a:schemeClr val="bg1">
                  <a:lumMod val="50000"/>
                  <a:lumOff val="50000"/>
                </a:schemeClr>
              </a:solidFill>
            </a:endParaRPr>
          </a:p>
        </p:txBody>
      </p:sp>
      <p:sp>
        <p:nvSpPr>
          <p:cNvPr id="18" name="TextBox 17"/>
          <p:cNvSpPr txBox="1"/>
          <p:nvPr/>
        </p:nvSpPr>
        <p:spPr>
          <a:xfrm>
            <a:off x="4917233" y="1028967"/>
            <a:ext cx="3263441" cy="1170019"/>
          </a:xfrm>
          <a:prstGeom prst="rect">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r>
              <a:rPr lang="en-US" sz="1000" b="1" dirty="0" smtClean="0">
                <a:solidFill>
                  <a:schemeClr val="bg1"/>
                </a:solidFill>
              </a:rPr>
              <a:t>Activities / Membership</a:t>
            </a:r>
          </a:p>
          <a:p>
            <a:r>
              <a:rPr lang="en-US" sz="1000" dirty="0" smtClean="0">
                <a:solidFill>
                  <a:schemeClr val="bg1"/>
                </a:solidFill>
              </a:rPr>
              <a:t>2012 PhD Student Association Officer</a:t>
            </a:r>
          </a:p>
          <a:p>
            <a:r>
              <a:rPr lang="en-US" sz="1000" dirty="0" smtClean="0">
                <a:solidFill>
                  <a:schemeClr val="bg1"/>
                </a:solidFill>
              </a:rPr>
              <a:t>2014 Computer Science PhD Showcase</a:t>
            </a:r>
          </a:p>
          <a:p>
            <a:r>
              <a:rPr lang="en-US" sz="1000" dirty="0" smtClean="0">
                <a:solidFill>
                  <a:schemeClr val="bg1"/>
                </a:solidFill>
              </a:rPr>
              <a:t>2014 Graduate </a:t>
            </a:r>
            <a:r>
              <a:rPr lang="en-US" sz="1000" dirty="0">
                <a:solidFill>
                  <a:schemeClr val="bg1"/>
                </a:solidFill>
              </a:rPr>
              <a:t>Research and Scholarship Projects </a:t>
            </a:r>
            <a:r>
              <a:rPr lang="en-US" sz="1000" dirty="0" smtClean="0">
                <a:solidFill>
                  <a:schemeClr val="bg1"/>
                </a:solidFill>
              </a:rPr>
              <a:t>(</a:t>
            </a:r>
            <a:r>
              <a:rPr lang="en-US" sz="1000" dirty="0" err="1" smtClean="0">
                <a:solidFill>
                  <a:schemeClr val="bg1"/>
                </a:solidFill>
              </a:rPr>
              <a:t>GRaSP</a:t>
            </a:r>
            <a:r>
              <a:rPr lang="en-US" sz="1000" dirty="0" smtClean="0">
                <a:solidFill>
                  <a:schemeClr val="bg1"/>
                </a:solidFill>
              </a:rPr>
              <a:t>)</a:t>
            </a:r>
          </a:p>
          <a:p>
            <a:r>
              <a:rPr lang="en-US" sz="1000" dirty="0" smtClean="0">
                <a:solidFill>
                  <a:schemeClr val="bg1"/>
                </a:solidFill>
              </a:rPr>
              <a:t>2015 </a:t>
            </a:r>
            <a:r>
              <a:rPr lang="en-US" sz="1000" dirty="0">
                <a:solidFill>
                  <a:schemeClr val="bg1"/>
                </a:solidFill>
              </a:rPr>
              <a:t>Graduate Research and Scholarship Projects (</a:t>
            </a:r>
            <a:r>
              <a:rPr lang="en-US" sz="1000" dirty="0" err="1">
                <a:solidFill>
                  <a:schemeClr val="bg1"/>
                </a:solidFill>
              </a:rPr>
              <a:t>GRaSP</a:t>
            </a:r>
            <a:r>
              <a:rPr lang="en-US" sz="1000" dirty="0" smtClean="0">
                <a:solidFill>
                  <a:schemeClr val="bg1"/>
                </a:solidFill>
              </a:rPr>
              <a:t>)</a:t>
            </a:r>
            <a:endParaRPr lang="en-US" sz="1000" dirty="0">
              <a:solidFill>
                <a:schemeClr val="bg1"/>
              </a:solidFill>
            </a:endParaRPr>
          </a:p>
        </p:txBody>
      </p:sp>
      <p:pic>
        <p:nvPicPr>
          <p:cNvPr id="19" name="Picture 18"/>
          <p:cNvPicPr>
            <a:picLocks noChangeAspect="1"/>
          </p:cNvPicPr>
          <p:nvPr/>
        </p:nvPicPr>
        <p:blipFill rotWithShape="1">
          <a:blip r:embed="rId8"/>
          <a:srcRect/>
          <a:stretch/>
        </p:blipFill>
        <p:spPr>
          <a:xfrm>
            <a:off x="79496" y="549349"/>
            <a:ext cx="819029" cy="819029"/>
          </a:xfrm>
          <a:prstGeom prst="ellipse">
            <a:avLst/>
          </a:prstGeom>
        </p:spPr>
      </p:pic>
      <p:cxnSp>
        <p:nvCxnSpPr>
          <p:cNvPr id="21" name="Straight Connector 20"/>
          <p:cNvCxnSpPr>
            <a:stCxn id="7" idx="0"/>
          </p:cNvCxnSpPr>
          <p:nvPr/>
        </p:nvCxnSpPr>
        <p:spPr>
          <a:xfrm flipV="1">
            <a:off x="9800605" y="3557445"/>
            <a:ext cx="464624"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322578" y="3655437"/>
            <a:ext cx="742251" cy="237698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5965371" y="3655437"/>
            <a:ext cx="357207"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536823" y="3720986"/>
            <a:ext cx="215941" cy="231143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698171" y="3655437"/>
            <a:ext cx="83865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548954" y="2198986"/>
            <a:ext cx="1584486" cy="145645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94206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0" y="2198986"/>
            <a:ext cx="1652194"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4" y="2198986"/>
            <a:ext cx="3796190" cy="14564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500"/>
                                        <p:tgtEl>
                                          <p:spTgt spid="18"/>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linds(horizontal)">
                                      <p:cBhvr>
                                        <p:cTn id="14" dur="500"/>
                                        <p:tgtEl>
                                          <p:spTgt spid="15"/>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par>
                          <p:cTn id="33" fill="hold">
                            <p:stCondLst>
                              <p:cond delay="500"/>
                            </p:stCondLst>
                            <p:childTnLst>
                              <p:par>
                                <p:cTn id="34" presetID="5" presetClass="entr" presetSubtype="10" fill="hold"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checkerboard(across)">
                                      <p:cBhvr>
                                        <p:cTn id="36" dur="1000"/>
                                        <p:tgtEl>
                                          <p:spTgt spid="35"/>
                                        </p:tgtEl>
                                      </p:cBhvr>
                                    </p:animEffect>
                                  </p:childTnLst>
                                </p:cTn>
                              </p:par>
                              <p:par>
                                <p:cTn id="37" presetID="5" presetClass="entr" presetSubtype="1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checkerboard(across)">
                                      <p:cBhvr>
                                        <p:cTn id="39" dur="1000"/>
                                        <p:tgtEl>
                                          <p:spTgt spid="32"/>
                                        </p:tgtEl>
                                      </p:cBhvr>
                                    </p:animEffect>
                                  </p:childTnLst>
                                </p:cTn>
                              </p:par>
                              <p:par>
                                <p:cTn id="40" presetID="5" presetClass="entr" presetSubtype="1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checkerboard(across)">
                                      <p:cBhvr>
                                        <p:cTn id="42" dur="1000"/>
                                        <p:tgtEl>
                                          <p:spTgt spid="45"/>
                                        </p:tgtEl>
                                      </p:cBhvr>
                                    </p:animEffect>
                                  </p:childTnLst>
                                </p:cTn>
                              </p:par>
                              <p:par>
                                <p:cTn id="43" presetID="5" presetClass="entr" presetSubtype="1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checkerboard(across)">
                                      <p:cBhvr>
                                        <p:cTn id="45" dur="1000"/>
                                        <p:tgtEl>
                                          <p:spTgt spid="39"/>
                                        </p:tgtEl>
                                      </p:cBhvr>
                                    </p:animEffect>
                                  </p:childTnLst>
                                </p:cTn>
                              </p:par>
                              <p:par>
                                <p:cTn id="46" presetID="5" presetClass="entr" presetSubtype="10"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checkerboard(across)">
                                      <p:cBhvr>
                                        <p:cTn id="48" dur="1000"/>
                                        <p:tgtEl>
                                          <p:spTgt spid="29"/>
                                        </p:tgtEl>
                                      </p:cBhvr>
                                    </p:animEffect>
                                  </p:childTnLst>
                                </p:cTn>
                              </p:par>
                              <p:par>
                                <p:cTn id="49" presetID="5" presetClass="entr" presetSubtype="1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checkerboard(across)">
                                      <p:cBhvr>
                                        <p:cTn id="51" dur="1000"/>
                                        <p:tgtEl>
                                          <p:spTgt spid="26"/>
                                        </p:tgtEl>
                                      </p:cBhvr>
                                    </p:animEffect>
                                  </p:childTnLst>
                                </p:cTn>
                              </p:par>
                              <p:par>
                                <p:cTn id="52" presetID="5" presetClass="entr" presetSubtype="10" fill="hold"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checkerboard(across)">
                                      <p:cBhvr>
                                        <p:cTn id="54" dur="1000"/>
                                        <p:tgtEl>
                                          <p:spTgt spid="42"/>
                                        </p:tgtEl>
                                      </p:cBhvr>
                                    </p:animEffect>
                                  </p:childTnLst>
                                </p:cTn>
                              </p:par>
                              <p:par>
                                <p:cTn id="55" presetID="5" presetClass="entr" presetSubtype="1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checkerboard(across)">
                                      <p:cBhvr>
                                        <p:cTn id="57" dur="1000"/>
                                        <p:tgtEl>
                                          <p:spTgt spid="21"/>
                                        </p:tgtEl>
                                      </p:cBhvr>
                                    </p:animEffect>
                                  </p:childTnLst>
                                </p:cTn>
                              </p:par>
                              <p:par>
                                <p:cTn id="58" presetID="5" presetClass="entr" presetSubtype="1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checkerboard(across)">
                                      <p:cBhvr>
                                        <p:cTn id="60" dur="1000"/>
                                        <p:tgtEl>
                                          <p:spTgt spid="25"/>
                                        </p:tgtEl>
                                      </p:cBhvr>
                                    </p:animEffect>
                                  </p:childTnLst>
                                </p:cTn>
                              </p:par>
                              <p:par>
                                <p:cTn id="61" presetID="5" presetClass="entr" presetSubtype="1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checkerboard(across)">
                                      <p:cBhvr>
                                        <p:cTn id="63"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7" grpId="0" animBg="1"/>
      <p:bldP spid="8" grpId="0" animBg="1"/>
      <p:bldP spid="9" grpId="0" animBg="1"/>
      <p:bldP spid="10" grpId="0" animBg="1"/>
      <p:bldP spid="11" grpId="0" animBg="1"/>
      <p:bldP spid="12" grpId="0" animBg="1"/>
      <p:bldP spid="15"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Committees</a:t>
            </a:r>
            <a:endParaRPr lang="en-US" dirty="0" smtClean="0"/>
          </a:p>
          <a:p>
            <a:pPr lvl="1">
              <a:tabLst>
                <a:tab pos="3711575" algn="l"/>
              </a:tabLst>
            </a:pPr>
            <a:r>
              <a:rPr lang="en-US" dirty="0" smtClean="0"/>
              <a:t>Prof. Ioannis Pavlidis</a:t>
            </a:r>
            <a:r>
              <a:rPr lang="en-US" dirty="0"/>
              <a:t>	</a:t>
            </a:r>
            <a:r>
              <a:rPr lang="en-US" dirty="0" smtClean="0"/>
              <a:t>(Dept. of Computer </a:t>
            </a:r>
            <a:r>
              <a:rPr lang="en-US" dirty="0" smtClean="0"/>
              <a:t>Science) </a:t>
            </a:r>
            <a:r>
              <a:rPr lang="en-US" dirty="0" smtClean="0"/>
              <a:t>–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smtClean="0"/>
              <a:t>Science)</a:t>
            </a:r>
            <a:endParaRPr lang="en-US" dirty="0" smtClean="0"/>
          </a:p>
          <a:p>
            <a:pPr lvl="1">
              <a:tabLst>
                <a:tab pos="3711575" algn="l"/>
              </a:tabLst>
            </a:pPr>
            <a:r>
              <a:rPr lang="en-US" dirty="0" smtClean="0"/>
              <a:t>Prof. </a:t>
            </a:r>
            <a:r>
              <a:rPr lang="en-US" dirty="0" err="1"/>
              <a:t>Zhigang</a:t>
            </a:r>
            <a:r>
              <a:rPr lang="en-US" dirty="0"/>
              <a:t> </a:t>
            </a:r>
            <a:r>
              <a:rPr lang="en-US" dirty="0" smtClean="0"/>
              <a:t>Deng	(Dept. of Computer </a:t>
            </a:r>
            <a:r>
              <a:rPr lang="en-US" dirty="0" smtClean="0"/>
              <a:t>Science)</a:t>
            </a:r>
            <a:endParaRPr lang="en-US" dirty="0"/>
          </a:p>
          <a:p>
            <a:pPr lvl="1">
              <a:tabLst>
                <a:tab pos="3711575" algn="l"/>
              </a:tabLst>
            </a:pPr>
            <a:r>
              <a:rPr lang="en-US" dirty="0" smtClean="0"/>
              <a:t>Prof. </a:t>
            </a:r>
            <a:r>
              <a:rPr lang="en-US" dirty="0" err="1" smtClean="0"/>
              <a:t>Guoning</a:t>
            </a:r>
            <a:r>
              <a:rPr lang="en-US" dirty="0" smtClean="0"/>
              <a:t> Chen	(Dept. of Computer </a:t>
            </a:r>
            <a:r>
              <a:rPr lang="en-US" dirty="0" smtClean="0"/>
              <a:t>Science)</a:t>
            </a:r>
            <a:endParaRPr lang="en-US" dirty="0" smtClean="0"/>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44828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46606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457174" y="1496594"/>
            <a:ext cx="914400" cy="914400"/>
          </a:xfrm>
          <a:prstGeom prst="ellipse">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474948" y="1496594"/>
            <a:ext cx="914400" cy="914400"/>
          </a:xfrm>
          <a:prstGeom prst="ellipse">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43940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par>
                          <p:cTn id="27" fill="hold">
                            <p:stCondLst>
                              <p:cond delay="10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par>
                          <p:cTn id="31" fill="hold">
                            <p:stCondLst>
                              <p:cond delay="1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par>
                          <p:cTn id="35" fill="hold">
                            <p:stCondLst>
                              <p:cond delay="20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500"/>
                                        <p:tgtEl>
                                          <p:spTgt spid="6"/>
                                        </p:tgtEl>
                                      </p:cBhvr>
                                    </p:animEffect>
                                  </p:childTnLst>
                                </p:cTn>
                              </p:par>
                            </p:childTnLst>
                          </p:cTn>
                        </p:par>
                        <p:par>
                          <p:cTn id="39" fill="hold">
                            <p:stCondLst>
                              <p:cond delay="2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par>
                          <p:cTn id="43" fill="hold">
                            <p:stCondLst>
                              <p:cond delay="3000"/>
                            </p:stCondLst>
                            <p:childTnLst>
                              <p:par>
                                <p:cTn id="44" presetID="3" presetClass="entr" presetSubtype="10" fill="hold" nodeType="afterEffect">
                                  <p:stCondLst>
                                    <p:cond delay="200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blinds(horizontal)">
                                      <p:cBhvr>
                                        <p:cTn id="46" dur="500"/>
                                        <p:tgtEl>
                                          <p:spTgt spid="3">
                                            <p:txEl>
                                              <p:pRg st="7" end="7"/>
                                            </p:txEl>
                                          </p:spTgt>
                                        </p:tgtEl>
                                      </p:cBhvr>
                                    </p:animEffect>
                                  </p:childTnLst>
                                </p:cTn>
                              </p:par>
                            </p:childTnLst>
                          </p:cTn>
                        </p:par>
                        <p:par>
                          <p:cTn id="47" fill="hold">
                            <p:stCondLst>
                              <p:cond delay="5500"/>
                            </p:stCondLst>
                            <p:childTnLst>
                              <p:par>
                                <p:cTn id="48" presetID="3" presetClass="entr" presetSubtype="10" fill="hold" nodeType="after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blinds(horizontal)">
                                      <p:cBhvr>
                                        <p:cTn id="50" dur="500"/>
                                        <p:tgtEl>
                                          <p:spTgt spid="3">
                                            <p:txEl>
                                              <p:pRg st="8" end="8"/>
                                            </p:txEl>
                                          </p:spTgt>
                                        </p:tgtEl>
                                      </p:cBhvr>
                                    </p:animEffect>
                                  </p:childTnLst>
                                </p:cTn>
                              </p:par>
                            </p:childTnLst>
                          </p:cTn>
                        </p:par>
                        <p:par>
                          <p:cTn id="51" fill="hold">
                            <p:stCondLst>
                              <p:cond delay="6000"/>
                            </p:stCondLst>
                            <p:childTnLst>
                              <p:par>
                                <p:cTn id="52" presetID="3" presetClass="entr" presetSubtype="10" fill="hold" nodeType="after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blinds(horizontal)">
                                      <p:cBhvr>
                                        <p:cTn id="54" dur="500"/>
                                        <p:tgtEl>
                                          <p:spTgt spid="3">
                                            <p:txEl>
                                              <p:pRg st="9" end="9"/>
                                            </p:txEl>
                                          </p:spTgt>
                                        </p:tgtEl>
                                      </p:cBhvr>
                                    </p:animEffect>
                                  </p:childTnLst>
                                </p:cTn>
                              </p:par>
                            </p:childTnLst>
                          </p:cTn>
                        </p:par>
                        <p:par>
                          <p:cTn id="55" fill="hold">
                            <p:stCondLst>
                              <p:cond delay="6500"/>
                            </p:stCondLst>
                            <p:childTnLst>
                              <p:par>
                                <p:cTn id="56" presetID="3" presetClass="entr" presetSubtype="10" fill="hold"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blinds(horizontal)">
                                      <p:cBhvr>
                                        <p:cTn id="5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dirty="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Autofit/>
          </a:bodyPr>
          <a:lstStyle/>
          <a:p>
            <a:pPr marL="342900" lvl="1" indent="-342900">
              <a:lnSpc>
                <a:spcPct val="100000"/>
              </a:lnSpc>
            </a:pPr>
            <a:r>
              <a:rPr lang="en-US" sz="2800" dirty="0"/>
              <a:t>Google Scholar </a:t>
            </a:r>
            <a:endParaRPr lang="en-US" dirty="0"/>
          </a:p>
          <a:p>
            <a:pPr marL="457200" lvl="5" indent="0">
              <a:lnSpc>
                <a:spcPct val="100000"/>
              </a:lnSpc>
              <a:buNone/>
            </a:pPr>
            <a:r>
              <a:rPr lang="en-US" sz="2400" dirty="0" smtClean="0"/>
              <a:t>+ Free</a:t>
            </a:r>
            <a:r>
              <a:rPr lang="en-US" sz="2400" dirty="0" smtClean="0"/>
              <a:t>; inclusive</a:t>
            </a:r>
          </a:p>
          <a:p>
            <a:pPr marL="457200" lvl="5" indent="0">
              <a:lnSpc>
                <a:spcPct val="100000"/>
              </a:lnSpc>
              <a:buNone/>
            </a:pPr>
            <a:r>
              <a:rPr lang="en-US" sz="2400" dirty="0" smtClean="0"/>
              <a:t>- Publications </a:t>
            </a:r>
            <a:r>
              <a:rPr lang="en-US" sz="2400" dirty="0" smtClean="0"/>
              <a:t>only; little visualization</a:t>
            </a:r>
          </a:p>
          <a:p>
            <a:pPr>
              <a:lnSpc>
                <a:spcPct val="100000"/>
              </a:lnSpc>
            </a:pPr>
            <a:r>
              <a:rPr lang="en-US" dirty="0" smtClean="0"/>
              <a:t>Scopus </a:t>
            </a:r>
            <a:endParaRPr lang="en-US" sz="2400" dirty="0"/>
          </a:p>
          <a:p>
            <a:pPr marL="457200" lvl="4" indent="0">
              <a:lnSpc>
                <a:spcPct val="100000"/>
              </a:lnSpc>
              <a:buNone/>
            </a:pPr>
            <a:r>
              <a:rPr lang="en-US" sz="2400" dirty="0" smtClean="0"/>
              <a:t>- Subscription </a:t>
            </a:r>
            <a:r>
              <a:rPr lang="en-US" sz="2400" dirty="0" smtClean="0"/>
              <a:t>based</a:t>
            </a:r>
          </a:p>
          <a:p>
            <a:pPr marL="342900" lvl="1" indent="-342900">
              <a:lnSpc>
                <a:spcPct val="100000"/>
              </a:lnSpc>
              <a:spcBef>
                <a:spcPts val="1000"/>
              </a:spcBef>
            </a:pPr>
            <a:r>
              <a:rPr lang="en-US" sz="2800" dirty="0" smtClean="0"/>
              <a:t>ORCID</a:t>
            </a:r>
            <a:endParaRPr lang="en-US" dirty="0" smtClean="0"/>
          </a:p>
          <a:p>
            <a:pPr marL="457200" lvl="5" indent="0">
              <a:lnSpc>
                <a:spcPct val="100000"/>
              </a:lnSpc>
              <a:spcBef>
                <a:spcPts val="1000"/>
              </a:spcBef>
              <a:buNone/>
            </a:pPr>
            <a:r>
              <a:rPr lang="en-US" sz="2400" dirty="0" smtClean="0"/>
              <a:t>- Requires </a:t>
            </a:r>
            <a:r>
              <a:rPr lang="en-US" sz="2400" dirty="0"/>
              <a:t>extensive set-up</a:t>
            </a:r>
          </a:p>
          <a:p>
            <a:pPr>
              <a:lnSpc>
                <a:spcPct val="100000"/>
              </a:lnSpc>
            </a:pPr>
            <a:r>
              <a:rPr lang="en-US" dirty="0" err="1" smtClean="0"/>
              <a:t>scholar.py</a:t>
            </a:r>
            <a:r>
              <a:rPr lang="en-US" dirty="0" smtClean="0"/>
              <a:t> </a:t>
            </a:r>
            <a:r>
              <a:rPr lang="en-US" sz="2400" dirty="0" smtClean="0"/>
              <a:t>- A </a:t>
            </a:r>
            <a:r>
              <a:rPr lang="en-US" sz="2400" dirty="0"/>
              <a:t>parser for Google </a:t>
            </a:r>
            <a:r>
              <a:rPr lang="en-US" sz="2400" dirty="0" smtClean="0"/>
              <a:t>Scholar</a:t>
            </a:r>
            <a:endParaRPr lang="en-US" sz="2400" dirty="0"/>
          </a:p>
          <a:p>
            <a:pPr>
              <a:lnSpc>
                <a:spcPct val="100000"/>
              </a:lnSpc>
            </a:pPr>
            <a:r>
              <a:rPr lang="en-US" dirty="0" smtClean="0"/>
              <a:t>Scholar </a:t>
            </a:r>
            <a:r>
              <a:rPr lang="en-US" dirty="0" err="1" smtClean="0"/>
              <a:t>Plot</a:t>
            </a:r>
            <a:r>
              <a:rPr lang="en-US" baseline="30000" dirty="0" err="1" smtClean="0"/>
              <a:t>R</a:t>
            </a:r>
            <a:endParaRPr lang="en-US" sz="24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51106" y="5156550"/>
            <a:ext cx="4221642" cy="1385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47804" y="5868785"/>
            <a:ext cx="1018151" cy="7885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00656" y="1846147"/>
            <a:ext cx="2609103" cy="1046965"/>
          </a:xfrm>
          <a:prstGeom prst="rect">
            <a:avLst/>
          </a:prstGeom>
        </p:spPr>
      </p:pic>
      <p:pic>
        <p:nvPicPr>
          <p:cNvPr id="7" name="Picture 6"/>
          <p:cNvPicPr>
            <a:picLocks noChangeAspect="1"/>
          </p:cNvPicPr>
          <p:nvPr/>
        </p:nvPicPr>
        <p:blipFill>
          <a:blip r:embed="rId6"/>
          <a:stretch>
            <a:fillRect/>
          </a:stretch>
        </p:blipFill>
        <p:spPr>
          <a:xfrm>
            <a:off x="5862106" y="4269932"/>
            <a:ext cx="1778000" cy="546100"/>
          </a:xfrm>
          <a:prstGeom prst="rect">
            <a:avLst/>
          </a:prstGeom>
        </p:spPr>
      </p:pic>
      <p:grpSp>
        <p:nvGrpSpPr>
          <p:cNvPr id="10" name="Group 9"/>
          <p:cNvGrpSpPr>
            <a:grpSpLocks noChangeAspect="1"/>
          </p:cNvGrpSpPr>
          <p:nvPr/>
        </p:nvGrpSpPr>
        <p:grpSpPr>
          <a:xfrm>
            <a:off x="6503234" y="3455828"/>
            <a:ext cx="4469514" cy="547151"/>
            <a:chOff x="8354028" y="3347983"/>
            <a:chExt cx="3467876" cy="424532"/>
          </a:xfrm>
        </p:grpSpPr>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27576</TotalTime>
  <Words>2592</Words>
  <Application>Microsoft Macintosh PowerPoint</Application>
  <PresentationFormat>Widescreen</PresentationFormat>
  <Paragraphs>384</Paragraphs>
  <Slides>29</Slides>
  <Notes>27</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Adobe Heiti Std R</vt:lpstr>
      <vt:lpstr>Calibri</vt:lpstr>
      <vt:lpstr>Corbel</vt:lpstr>
      <vt:lpstr>HY엽서L</vt:lpstr>
      <vt:lpstr>Wingdings</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 - Funding</vt:lpstr>
      <vt:lpstr>Design Methods – Team Science</vt:lpstr>
      <vt:lpstr>PowerPoint Presentation</vt:lpstr>
      <vt:lpstr>Software Architecture</vt:lpstr>
      <vt:lpstr>Name Disambiguation</vt:lpstr>
      <vt:lpstr>System Architecture</vt:lpstr>
      <vt:lpstr>Usability Study</vt:lpstr>
      <vt:lpstr>Conclusion</vt:lpstr>
      <vt:lpstr>Future Work</vt:lpstr>
      <vt:lpstr>PhD Timeline</vt:lpstr>
      <vt:lpstr>References</vt:lpstr>
      <vt:lpstr>Acknowledgments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528</cp:revision>
  <cp:lastPrinted>2016-02-19T21:53:25Z</cp:lastPrinted>
  <dcterms:created xsi:type="dcterms:W3CDTF">2015-09-15T19:51:47Z</dcterms:created>
  <dcterms:modified xsi:type="dcterms:W3CDTF">2016-02-25T07:43:44Z</dcterms:modified>
</cp:coreProperties>
</file>